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302" r:id="rId4"/>
    <p:sldId id="303" r:id="rId5"/>
    <p:sldId id="312" r:id="rId6"/>
    <p:sldId id="257" r:id="rId7"/>
    <p:sldId id="258" r:id="rId8"/>
    <p:sldId id="294" r:id="rId9"/>
    <p:sldId id="287" r:id="rId10"/>
    <p:sldId id="284" r:id="rId11"/>
    <p:sldId id="285" r:id="rId12"/>
    <p:sldId id="286" r:id="rId13"/>
    <p:sldId id="296" r:id="rId14"/>
    <p:sldId id="307" r:id="rId15"/>
    <p:sldId id="288" r:id="rId16"/>
    <p:sldId id="300" r:id="rId17"/>
    <p:sldId id="313" r:id="rId18"/>
    <p:sldId id="309" r:id="rId19"/>
    <p:sldId id="297" r:id="rId20"/>
    <p:sldId id="268" r:id="rId21"/>
    <p:sldId id="270" r:id="rId22"/>
    <p:sldId id="269" r:id="rId23"/>
    <p:sldId id="271" r:id="rId24"/>
    <p:sldId id="310" r:id="rId25"/>
    <p:sldId id="311" r:id="rId26"/>
    <p:sldId id="298" r:id="rId27"/>
    <p:sldId id="306" r:id="rId28"/>
    <p:sldId id="308" r:id="rId29"/>
    <p:sldId id="304" r:id="rId3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7/27/2017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ilstead.bryan@epa.gov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57" y="5358469"/>
            <a:ext cx="1032085" cy="98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r="14149"/>
          <a:stretch/>
        </p:blipFill>
        <p:spPr>
          <a:xfrm>
            <a:off x="4907559" y="342540"/>
            <a:ext cx="399316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r="7575"/>
          <a:stretch/>
        </p:blipFill>
        <p:spPr>
          <a:xfrm>
            <a:off x="142613" y="342540"/>
            <a:ext cx="463911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21102"/>
              </p:ext>
            </p:extLst>
          </p:nvPr>
        </p:nvGraphicFramePr>
        <p:xfrm>
          <a:off x="2092652" y="3850770"/>
          <a:ext cx="43434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59824787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11805479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99223616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3081968158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363957598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656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417125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02189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99160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27771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917912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06143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5530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75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7413"/>
          <a:stretch/>
        </p:blipFill>
        <p:spPr>
          <a:xfrm>
            <a:off x="142613" y="997590"/>
            <a:ext cx="4630723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r="14294"/>
          <a:stretch/>
        </p:blipFill>
        <p:spPr>
          <a:xfrm>
            <a:off x="4944174" y="997590"/>
            <a:ext cx="405188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38594"/>
              </p:ext>
            </p:extLst>
          </p:nvPr>
        </p:nvGraphicFramePr>
        <p:xfrm>
          <a:off x="2459023" y="4724400"/>
          <a:ext cx="434340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7530875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451158747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3551807292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241869295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56173056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cells/ml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106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216874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92121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34278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4479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46754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Raphidiopsis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88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86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5479" y="2256639"/>
            <a:ext cx="249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</a:t>
            </a:r>
            <a:r>
              <a:rPr lang="en-US" dirty="0" err="1"/>
              <a:t>phyto</a:t>
            </a:r>
            <a:r>
              <a:rPr lang="en-US" dirty="0"/>
              <a:t> taxonomy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9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</p:spTree>
    <p:extLst>
      <p:ext uri="{BB962C8B-B14F-4D97-AF65-F5344CB8AC3E}">
        <p14:creationId xmlns:p14="http://schemas.microsoft.com/office/powerpoint/2010/main" val="20863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2080" y="4684057"/>
            <a:ext cx="5155257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metaMDS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comm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phyto07[, -1], k = 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trymax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10000)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global Multidimensional Scaling using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monoMDS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wisconsin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sqrt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(phyto07[, -1]))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Distance: bray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Dimensions: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Stress: 0.178225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Stress type 1, weak ties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 convergent solutions - best solution after 10000 tries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Scaling: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centring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PC rotation,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halfchange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scaling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Species: expanded scores based on ‘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wisconsin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sqrt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(phyto07[, -1]))’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1205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334860"/>
            <a:ext cx="4121111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7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94951" y="90347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0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distinct community types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spatial pattern to community types</a:t>
            </a:r>
          </a:p>
        </p:txBody>
      </p:sp>
    </p:spTree>
    <p:extLst>
      <p:ext uri="{BB962C8B-B14F-4D97-AF65-F5344CB8AC3E}">
        <p14:creationId xmlns:p14="http://schemas.microsoft.com/office/powerpoint/2010/main" val="262720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</p:spTree>
    <p:extLst>
      <p:ext uri="{BB962C8B-B14F-4D97-AF65-F5344CB8AC3E}">
        <p14:creationId xmlns:p14="http://schemas.microsoft.com/office/powerpoint/2010/main" val="217607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" y="1279321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932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8136" y="1816767"/>
            <a:ext cx="2322095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Lake St. Claire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July 28, 2015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" y="10485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94" y="1048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0" y="4582485"/>
            <a:ext cx="8830822" cy="1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4510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" y="4567490"/>
            <a:ext cx="8981940" cy="17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34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" y="4483210"/>
            <a:ext cx="8949967" cy="14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identification of each toxin with one community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relationship between the abundance of potential toxin producing genera and toxin detections 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85279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7897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What are the environmental or biotic determinants of community type?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Lake community types are strongly associated with eutrophication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lake community type has distinct indicator species; at this point we cannot interpret the results because we have not idea what we are doing as phycologists</a:t>
            </a:r>
          </a:p>
        </p:txBody>
      </p:sp>
    </p:spTree>
    <p:extLst>
      <p:ext uri="{BB962C8B-B14F-4D97-AF65-F5344CB8AC3E}">
        <p14:creationId xmlns:p14="http://schemas.microsoft.com/office/powerpoint/2010/main" val="2140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5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4200227"/>
            <a:ext cx="8368822" cy="25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three previous conclusion slides</a:t>
            </a:r>
          </a:p>
        </p:txBody>
      </p:sp>
    </p:spTree>
    <p:extLst>
      <p:ext uri="{BB962C8B-B14F-4D97-AF65-F5344CB8AC3E}">
        <p14:creationId xmlns:p14="http://schemas.microsoft.com/office/powerpoint/2010/main" val="2024239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characteristics of indicator species</a:t>
            </a:r>
          </a:p>
          <a:p>
            <a:r>
              <a:rPr lang="en-US" dirty="0"/>
              <a:t>Develop predictions and test with the 2012 NLA data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32059" y="3793447"/>
            <a:ext cx="4496499" cy="3064553"/>
            <a:chOff x="1501629" y="3699797"/>
            <a:chExt cx="4488109" cy="30645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29" y="3699797"/>
              <a:ext cx="4320329" cy="306455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616285" y="385702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August 2014</a:t>
              </a: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653643" y="431334"/>
            <a:ext cx="7772400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66351" y="1421934"/>
            <a:ext cx="8458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latin typeface="Consolas" pitchFamily="49" charset="0"/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latin typeface="Consolas" pitchFamily="49" charset="0"/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latin typeface="Consolas" pitchFamily="49" charset="0"/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latin typeface="Consolas" pitchFamily="49" charset="0"/>
                <a:hlinkClick r:id="rId3"/>
              </a:rPr>
              <a:t>milstead.bryan@epa.gov</a:t>
            </a:r>
            <a:endParaRPr lang="en-US" sz="32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latin typeface="Consolas" pitchFamily="49" charset="0"/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416779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</a:rPr>
              <a:t>At least 36 States and 50 Countries have reported cyanotoxin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382000" cy="1143000"/>
          </a:xfrm>
        </p:spPr>
        <p:txBody>
          <a:bodyPr/>
          <a:lstStyle/>
          <a:p>
            <a:r>
              <a:rPr altLang="en-US" sz="2800">
                <a:solidFill>
                  <a:schemeClr val="tx1"/>
                </a:solidFill>
              </a:rPr>
              <a:t>EPA Health Advisory Concentrations for</a:t>
            </a:r>
            <a:br>
              <a:rPr altLang="en-US" sz="2800">
                <a:solidFill>
                  <a:schemeClr val="tx1"/>
                </a:solidFill>
              </a:rPr>
            </a:br>
            <a:r>
              <a:rPr altLang="en-US" sz="2800">
                <a:solidFill>
                  <a:schemeClr val="tx1"/>
                </a:solidFill>
              </a:rPr>
              <a:t>Microcystins and Cylindrospermopsin</a:t>
            </a:r>
            <a:br>
              <a:rPr altLang="en-US" sz="2400">
                <a:solidFill>
                  <a:schemeClr val="tx1"/>
                </a:solidFill>
              </a:rPr>
            </a:br>
            <a:endParaRPr alt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/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/>
              <a:t>Microcystin:                 1.6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0.3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/>
              <a:t>Cylindrospermopsin:  3</a:t>
            </a:r>
            <a:r>
              <a:rPr lang="en-US" altLang="en-US" sz="2000" b="1" dirty="0"/>
              <a:t>   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0.7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/>
              <a:t>				</a:t>
            </a:r>
            <a:r>
              <a:rPr lang="en-US" i="1" dirty="0"/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/>
              <a:t>Recreational Ambient Water Swimming Advisories:</a:t>
            </a:r>
          </a:p>
          <a:p>
            <a:pPr>
              <a:defRPr/>
            </a:pPr>
            <a:r>
              <a:rPr lang="en-US" sz="2400" b="1" dirty="0"/>
              <a:t>Microcystins: 4 µg/L</a:t>
            </a:r>
          </a:p>
          <a:p>
            <a:pPr>
              <a:defRPr/>
            </a:pPr>
            <a:r>
              <a:rPr lang="en-US" sz="2400" b="1" dirty="0"/>
              <a:t>Cylindrospermopsin: 8 µg/L 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/>
              <a:t>					</a:t>
            </a:r>
            <a:r>
              <a:rPr lang="en-US" i="1" dirty="0"/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Genus level phytoplankton abundances analyzed by non-metric multidimensional scaling (NMDS) [R::vegan:: </a:t>
            </a:r>
            <a:r>
              <a:rPr lang="en-US" dirty="0" err="1"/>
              <a:t>metaMDS</a:t>
            </a:r>
            <a:r>
              <a:rPr lang="en-US" dirty="0"/>
              <a:t>; K=4; N=10,000]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 [R::vegan:: </a:t>
            </a:r>
            <a:r>
              <a:rPr lang="en-US" dirty="0" err="1"/>
              <a:t>metaMDS</a:t>
            </a:r>
            <a:r>
              <a:rPr lang="en-US" dirty="0"/>
              <a:t>; K=4; N=10,000]</a:t>
            </a:r>
          </a:p>
          <a:p>
            <a:r>
              <a:rPr lang="en-US" dirty="0"/>
              <a:t>Cluster analysis used to define lake groupings</a:t>
            </a:r>
          </a:p>
          <a:p>
            <a:r>
              <a:rPr lang="en-US" dirty="0"/>
              <a:t>Indicator species analysis with random forest and </a:t>
            </a:r>
            <a:r>
              <a:rPr lang="en-US" dirty="0" err="1"/>
              <a:t>labdsv</a:t>
            </a:r>
            <a:r>
              <a:rPr lang="en-US" dirty="0"/>
              <a:t>::</a:t>
            </a:r>
            <a:r>
              <a:rPr lang="en-US" dirty="0" err="1"/>
              <a:t>indval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r="7242"/>
          <a:stretch/>
        </p:blipFill>
        <p:spPr>
          <a:xfrm>
            <a:off x="8388" y="205806"/>
            <a:ext cx="4622334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14367"/>
          <a:stretch/>
        </p:blipFill>
        <p:spPr>
          <a:xfrm>
            <a:off x="5058561" y="205806"/>
            <a:ext cx="3967993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07902"/>
              </p:ext>
            </p:extLst>
          </p:nvPr>
        </p:nvGraphicFramePr>
        <p:xfrm>
          <a:off x="147855" y="3806918"/>
          <a:ext cx="4343400" cy="291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4468551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31379552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1209901379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1309571196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1209246206"/>
                    </a:ext>
                  </a:extLst>
                </a:gridCol>
              </a:tblGrid>
              <a:tr h="212043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8065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086556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1680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3536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43911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Aphanocapsa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158052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49915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Coelosphaerium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36273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28356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Leptolyngbya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8121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23365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Limnothrix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13383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51263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09056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65054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Microcystis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204147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920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22749"/>
              </p:ext>
            </p:extLst>
          </p:nvPr>
        </p:nvGraphicFramePr>
        <p:xfrm>
          <a:off x="4607339" y="3806918"/>
          <a:ext cx="4343400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71623652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283176369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093358353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504576160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23039369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667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93573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30832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89049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Pseudanabaena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6861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Snowella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5357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6589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Synechococcus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0464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8951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7737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7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2488</TotalTime>
  <Words>665</Words>
  <Application>Microsoft Office PowerPoint</Application>
  <PresentationFormat>On-screen Show (4:3)</PresentationFormat>
  <Paragraphs>231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Consolas</vt:lpstr>
      <vt:lpstr>Lucida Console</vt:lpstr>
      <vt:lpstr>Times</vt:lpstr>
      <vt:lpstr>Times New Roman</vt:lpstr>
      <vt:lpstr>Office Theme</vt:lpstr>
      <vt:lpstr>Blank Presentation</vt:lpstr>
      <vt:lpstr>Phytoplankton community composition and cyanotoxin detection among lakes included in the 2007 National Lake Assessment</vt:lpstr>
      <vt:lpstr>PowerPoint Presentation</vt:lpstr>
      <vt:lpstr>PowerPoint Presentation</vt:lpstr>
      <vt:lpstr>EPA Health Advisory Concentrations for Microcystins and Cylindrospermopsin </vt:lpstr>
      <vt:lpstr>Questions:</vt:lpstr>
      <vt:lpstr>Methods - Data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Milstead, Bryan</cp:lastModifiedBy>
  <cp:revision>68</cp:revision>
  <cp:lastPrinted>2017-07-27T19:14:31Z</cp:lastPrinted>
  <dcterms:created xsi:type="dcterms:W3CDTF">2017-07-10T15:55:00Z</dcterms:created>
  <dcterms:modified xsi:type="dcterms:W3CDTF">2017-07-27T19:14:37Z</dcterms:modified>
</cp:coreProperties>
</file>